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6" r:id="rId2"/>
    <p:sldId id="431" r:id="rId3"/>
    <p:sldId id="707" r:id="rId4"/>
    <p:sldId id="788" r:id="rId5"/>
    <p:sldId id="545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717" r:id="rId15"/>
    <p:sldId id="716" r:id="rId16"/>
    <p:sldId id="718" r:id="rId17"/>
    <p:sldId id="789" r:id="rId18"/>
    <p:sldId id="720" r:id="rId19"/>
    <p:sldId id="729" r:id="rId20"/>
    <p:sldId id="730" r:id="rId21"/>
    <p:sldId id="719" r:id="rId22"/>
    <p:sldId id="721" r:id="rId23"/>
    <p:sldId id="722" r:id="rId24"/>
    <p:sldId id="723" r:id="rId25"/>
    <p:sldId id="724" r:id="rId26"/>
    <p:sldId id="727" r:id="rId27"/>
    <p:sldId id="728" r:id="rId28"/>
    <p:sldId id="725" r:id="rId29"/>
    <p:sldId id="731" r:id="rId30"/>
    <p:sldId id="735" r:id="rId31"/>
    <p:sldId id="732" r:id="rId32"/>
    <p:sldId id="733" r:id="rId33"/>
    <p:sldId id="790" r:id="rId34"/>
    <p:sldId id="631" r:id="rId35"/>
    <p:sldId id="736" r:id="rId36"/>
    <p:sldId id="737" r:id="rId37"/>
    <p:sldId id="753" r:id="rId38"/>
    <p:sldId id="624" r:id="rId39"/>
    <p:sldId id="738" r:id="rId40"/>
    <p:sldId id="739" r:id="rId41"/>
    <p:sldId id="741" r:id="rId42"/>
    <p:sldId id="742" r:id="rId43"/>
    <p:sldId id="643" r:id="rId44"/>
    <p:sldId id="747" r:id="rId45"/>
    <p:sldId id="743" r:id="rId46"/>
    <p:sldId id="745" r:id="rId47"/>
    <p:sldId id="746" r:id="rId48"/>
    <p:sldId id="645" r:id="rId49"/>
    <p:sldId id="749" r:id="rId50"/>
    <p:sldId id="750" r:id="rId51"/>
    <p:sldId id="748" r:id="rId52"/>
    <p:sldId id="754" r:id="rId53"/>
    <p:sldId id="755" r:id="rId54"/>
    <p:sldId id="756" r:id="rId55"/>
    <p:sldId id="757" r:id="rId56"/>
    <p:sldId id="797" r:id="rId57"/>
    <p:sldId id="800" r:id="rId58"/>
    <p:sldId id="801" r:id="rId59"/>
    <p:sldId id="802" r:id="rId60"/>
    <p:sldId id="803" r:id="rId61"/>
    <p:sldId id="804" r:id="rId62"/>
    <p:sldId id="805" r:id="rId63"/>
    <p:sldId id="806" r:id="rId64"/>
    <p:sldId id="807" r:id="rId65"/>
    <p:sldId id="808" r:id="rId66"/>
    <p:sldId id="809" r:id="rId67"/>
    <p:sldId id="810" r:id="rId68"/>
    <p:sldId id="811" r:id="rId69"/>
    <p:sldId id="812" r:id="rId70"/>
    <p:sldId id="813" r:id="rId71"/>
    <p:sldId id="814" r:id="rId72"/>
    <p:sldId id="815" r:id="rId73"/>
    <p:sldId id="816" r:id="rId74"/>
    <p:sldId id="817" r:id="rId75"/>
    <p:sldId id="818" r:id="rId76"/>
    <p:sldId id="819" r:id="rId77"/>
    <p:sldId id="820" r:id="rId78"/>
    <p:sldId id="821" r:id="rId79"/>
    <p:sldId id="822" r:id="rId80"/>
    <p:sldId id="823" r:id="rId81"/>
    <p:sldId id="824" r:id="rId82"/>
    <p:sldId id="825" r:id="rId83"/>
    <p:sldId id="826" r:id="rId84"/>
    <p:sldId id="827" r:id="rId85"/>
    <p:sldId id="828" r:id="rId86"/>
    <p:sldId id="829" r:id="rId87"/>
    <p:sldId id="830" r:id="rId88"/>
    <p:sldId id="831" r:id="rId89"/>
    <p:sldId id="832" r:id="rId90"/>
    <p:sldId id="833" r:id="rId91"/>
    <p:sldId id="834" r:id="rId92"/>
    <p:sldId id="835" r:id="rId93"/>
    <p:sldId id="836" r:id="rId94"/>
    <p:sldId id="837" r:id="rId95"/>
    <p:sldId id="838" r:id="rId96"/>
    <p:sldId id="839" r:id="rId97"/>
    <p:sldId id="791" r:id="rId98"/>
    <p:sldId id="758" r:id="rId99"/>
    <p:sldId id="764" r:id="rId100"/>
    <p:sldId id="759" r:id="rId101"/>
    <p:sldId id="792" r:id="rId102"/>
    <p:sldId id="763" r:id="rId103"/>
    <p:sldId id="799" r:id="rId104"/>
    <p:sldId id="793" r:id="rId105"/>
    <p:sldId id="765" r:id="rId106"/>
    <p:sldId id="766" r:id="rId107"/>
    <p:sldId id="767" r:id="rId108"/>
    <p:sldId id="768" r:id="rId109"/>
    <p:sldId id="769" r:id="rId110"/>
    <p:sldId id="770" r:id="rId111"/>
    <p:sldId id="771" r:id="rId112"/>
    <p:sldId id="772" r:id="rId113"/>
    <p:sldId id="773" r:id="rId114"/>
    <p:sldId id="794" r:id="rId115"/>
    <p:sldId id="775" r:id="rId116"/>
    <p:sldId id="776" r:id="rId117"/>
    <p:sldId id="777" r:id="rId118"/>
    <p:sldId id="778" r:id="rId119"/>
    <p:sldId id="779" r:id="rId120"/>
    <p:sldId id="780" r:id="rId121"/>
    <p:sldId id="781" r:id="rId122"/>
    <p:sldId id="782" r:id="rId123"/>
    <p:sldId id="783" r:id="rId124"/>
    <p:sldId id="784" r:id="rId125"/>
    <p:sldId id="785" r:id="rId126"/>
    <p:sldId id="786" r:id="rId127"/>
    <p:sldId id="787" r:id="rId128"/>
    <p:sldId id="798" r:id="rId129"/>
    <p:sldId id="795" r:id="rId130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B17CCC-18FC-054B-9476-25007078A7C5}">
          <p14:sldIdLst>
            <p14:sldId id="256"/>
            <p14:sldId id="431"/>
            <p14:sldId id="707"/>
          </p14:sldIdLst>
        </p14:section>
        <p14:section name="Recap" id="{01AD856B-B237-624C-832B-112AD1BB1088}">
          <p14:sldIdLst>
            <p14:sldId id="788"/>
            <p14:sldId id="545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7"/>
            <p14:sldId id="716"/>
            <p14:sldId id="718"/>
          </p14:sldIdLst>
        </p14:section>
        <p14:section name="Parameters" id="{2842D478-842E-7C42-B516-2841C674D8DD}">
          <p14:sldIdLst>
            <p14:sldId id="789"/>
            <p14:sldId id="720"/>
            <p14:sldId id="729"/>
            <p14:sldId id="730"/>
            <p14:sldId id="719"/>
            <p14:sldId id="721"/>
            <p14:sldId id="722"/>
            <p14:sldId id="723"/>
            <p14:sldId id="724"/>
            <p14:sldId id="727"/>
            <p14:sldId id="728"/>
            <p14:sldId id="725"/>
            <p14:sldId id="731"/>
            <p14:sldId id="735"/>
            <p14:sldId id="732"/>
            <p14:sldId id="733"/>
          </p14:sldIdLst>
        </p14:section>
        <p14:section name="Return" id="{71D606AF-CF42-3D4C-96E7-AE8EA77D27FC}">
          <p14:sldIdLst>
            <p14:sldId id="790"/>
            <p14:sldId id="631"/>
            <p14:sldId id="736"/>
            <p14:sldId id="737"/>
            <p14:sldId id="753"/>
            <p14:sldId id="624"/>
            <p14:sldId id="738"/>
            <p14:sldId id="739"/>
            <p14:sldId id="741"/>
            <p14:sldId id="742"/>
            <p14:sldId id="643"/>
            <p14:sldId id="747"/>
            <p14:sldId id="743"/>
            <p14:sldId id="745"/>
            <p14:sldId id="746"/>
            <p14:sldId id="645"/>
            <p14:sldId id="749"/>
            <p14:sldId id="750"/>
            <p14:sldId id="748"/>
            <p14:sldId id="754"/>
            <p14:sldId id="755"/>
            <p14:sldId id="756"/>
            <p14:sldId id="757"/>
          </p14:sldIdLst>
        </p14:section>
        <p14:section name="Factorial" id="{9B7520C1-CB35-6E44-8DA0-F2023AD6AB36}">
          <p14:sldIdLst>
            <p14:sldId id="797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</p14:sldIdLst>
        </p14:section>
        <p14:section name="Random Numbers" id="{2E16CCF7-282B-5C48-BDF0-C493801AC028}">
          <p14:sldIdLst>
            <p14:sldId id="791"/>
            <p14:sldId id="758"/>
            <p14:sldId id="764"/>
            <p14:sldId id="759"/>
          </p14:sldIdLst>
        </p14:section>
        <p14:section name="Text Processing" id="{1369A987-C39C-284F-AEB9-6A6B68E328A2}">
          <p14:sldIdLst>
            <p14:sldId id="792"/>
            <p14:sldId id="763"/>
            <p14:sldId id="799"/>
          </p14:sldIdLst>
        </p14:section>
        <p14:section name="Char" id="{7110982D-1262-C349-8E92-0FC13244E90D}">
          <p14:sldIdLst>
            <p14:sldId id="793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</p14:sldIdLst>
        </p14:section>
        <p14:section name="Strings" id="{946007D6-5633-1C4F-8F4A-4E6D0ABECA00}">
          <p14:sldIdLst>
            <p14:sldId id="79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98"/>
            <p14:sldId id="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8C1515"/>
    <a:srgbClr val="DDDDDD"/>
    <a:srgbClr val="008000"/>
    <a:srgbClr val="F8F8F8"/>
    <a:srgbClr val="FF9999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3" autoAdjust="0"/>
    <p:restoredTop sz="90170" autoAdjust="0"/>
  </p:normalViewPr>
  <p:slideViewPr>
    <p:cSldViewPr>
      <p:cViewPr>
        <p:scale>
          <a:sx n="134" d="100"/>
          <a:sy n="134" d="100"/>
        </p:scale>
        <p:origin x="3144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handoutMaster" Target="handoutMasters/handoutMaster1.xml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748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341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915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r>
              <a:rPr lang="en-US" dirty="0" smtClean="0"/>
              <a:t> takes the size of the</a:t>
            </a:r>
            <a:r>
              <a:rPr lang="en-US" baseline="0" dirty="0" smtClean="0"/>
              <a:t> box to draw, and draws an asterisk box to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0583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363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6178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also pass variable values as parameters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3745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8025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483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29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specific case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286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1202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5233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4837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943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514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7685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can change the parameter names inside </a:t>
            </a:r>
            <a:r>
              <a:rPr lang="en-US" baseline="0" dirty="0" err="1" smtClean="0"/>
              <a:t>drawBox</a:t>
            </a:r>
            <a:r>
              <a:rPr lang="en-US" baseline="0" dirty="0" smtClean="0"/>
              <a:t> to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008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2402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307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Void meant nothing was</a:t>
            </a:r>
            <a:r>
              <a:rPr lang="en-US" baseline="0" dirty="0" smtClean="0"/>
              <a:t> returned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636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how</a:t>
            </a:r>
            <a:r>
              <a:rPr lang="en-US" baseline="0" dirty="0" smtClean="0"/>
              <a:t> do we use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05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OAE for Midterm</a:t>
            </a:r>
          </a:p>
          <a:p>
            <a:r>
              <a:rPr lang="en-US" dirty="0" smtClean="0"/>
              <a:t>Style</a:t>
            </a:r>
            <a:r>
              <a:rPr lang="en-US" baseline="0" dirty="0" smtClean="0"/>
              <a:t> guide </a:t>
            </a:r>
            <a:r>
              <a:rPr lang="en-US" baseline="0" dirty="0" smtClean="0"/>
              <a:t>update</a:t>
            </a:r>
          </a:p>
          <a:p>
            <a:r>
              <a:rPr lang="en-US" baseline="0" dirty="0" smtClean="0"/>
              <a:t>Lecture 7 slides updated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7193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9543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124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38108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1039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7580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Doesn’t return the centimeters variable </a:t>
            </a:r>
            <a:r>
              <a:rPr lang="mr-IN" baseline="0" dirty="0" smtClean="0"/>
              <a:t>–</a:t>
            </a:r>
            <a:r>
              <a:rPr lang="en-US" baseline="0" dirty="0" smtClean="0"/>
              <a:t> returns its </a:t>
            </a:r>
            <a:r>
              <a:rPr lang="en-US" i="1" baseline="0" dirty="0" smtClean="0"/>
              <a:t>value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055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0599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Can also use the method directly as a value </a:t>
            </a:r>
            <a:r>
              <a:rPr lang="mr-IN" baseline="0" dirty="0" smtClean="0"/>
              <a:t>–</a:t>
            </a:r>
            <a:r>
              <a:rPr lang="en-US" baseline="0" dirty="0" smtClean="0"/>
              <a:t> just replace it with its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438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With more complex calculations, return lets you write code once to return various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98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360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9715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Just like writing a line that is 700;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858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 need for 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2155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expression evaluation like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685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51473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case</a:t>
            </a:r>
            <a:r>
              <a:rPr lang="mr-IN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7528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Replace method call with its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10859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9407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82914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7627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Replace method call with its return value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28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last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48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9517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most common</a:t>
            </a:r>
            <a:r>
              <a:rPr lang="en-US" baseline="0" dirty="0" smtClean="0"/>
              <a:t>.  But you can generate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35022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9581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9358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Surrounded by single quotes</a:t>
            </a:r>
          </a:p>
          <a:p>
            <a:r>
              <a:rPr lang="en-US" smtClean="0"/>
              <a:t>Can’t</a:t>
            </a:r>
            <a:r>
              <a:rPr lang="en-US" baseline="0" smtClean="0"/>
              <a:t> </a:t>
            </a:r>
            <a:r>
              <a:rPr lang="en-US" baseline="0" dirty="0" smtClean="0"/>
              <a:t>get char from user </a:t>
            </a:r>
            <a:r>
              <a:rPr lang="mr-IN" baseline="0" dirty="0" smtClean="0"/>
              <a:t>–</a:t>
            </a:r>
            <a:r>
              <a:rPr lang="en-US" baseline="0" dirty="0" smtClean="0"/>
              <a:t> but can get string, which we’ll see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779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37536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all</a:t>
            </a:r>
            <a:r>
              <a:rPr lang="en-US" baseline="0" dirty="0" smtClean="0"/>
              <a:t> integer operators we have learned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1937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</a:t>
            </a:r>
            <a:r>
              <a:rPr lang="en-US" baseline="0" dirty="0" smtClean="0"/>
              <a:t> every number corresponds to a char</a:t>
            </a:r>
            <a:r>
              <a:rPr lang="mr-IN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22295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Sometimes we know what we’re doing, and we want it as a char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Another way: type casting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9791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Casting just like in a play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Casts</a:t>
            </a:r>
            <a:r>
              <a:rPr lang="en-US" baseline="0" dirty="0" smtClean="0"/>
              <a:t> just the first term it sees!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Don</a:t>
            </a:r>
            <a:r>
              <a:rPr lang="mr-IN" baseline="0" dirty="0" smtClean="0"/>
              <a:t>’</a:t>
            </a:r>
            <a:r>
              <a:rPr lang="en-US" baseline="0" dirty="0" smtClean="0"/>
              <a:t>t need to always cast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some Character methods, but they look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122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method finishes it “returns” back to the caller</a:t>
            </a:r>
          </a:p>
          <a:p>
            <a:r>
              <a:rPr lang="en-US" dirty="0" smtClean="0"/>
              <a:t>Return and parameters can be used independently or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9249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3291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35487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8955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5244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char ‘A’ is different</a:t>
            </a:r>
            <a:r>
              <a:rPr lang="en-US" baseline="0" dirty="0" smtClean="0"/>
              <a:t> from string “A</a:t>
            </a:r>
            <a:r>
              <a:rPr lang="en-US" baseline="0" dirty="0" smtClean="0"/>
              <a:t>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17252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Unlike char, these methods</a:t>
            </a:r>
            <a:r>
              <a:rPr lang="en-US" baseline="0" dirty="0" smtClean="0"/>
              <a:t> use dot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4930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 to name them these, just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71472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new string on the right, putting</a:t>
            </a:r>
            <a:r>
              <a:rPr lang="en-US" baseline="0" dirty="0" smtClean="0"/>
              <a:t> it in variable on the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6402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new string on the right, putting</a:t>
            </a:r>
            <a:r>
              <a:rPr lang="en-US" baseline="0" dirty="0" smtClean="0"/>
              <a:t> it in variable on the </a:t>
            </a:r>
            <a:r>
              <a:rPr lang="en-US" baseline="0" dirty="0" smtClean="0"/>
              <a:t>left</a:t>
            </a:r>
          </a:p>
          <a:p>
            <a:r>
              <a:rPr lang="en-US" baseline="0" dirty="0" smtClean="0"/>
              <a:t>If time: count upper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41773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77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example we have already seen is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636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236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set a variable equal to a method, this tells Java to save</a:t>
            </a:r>
            <a:r>
              <a:rPr lang="en-US" baseline="0" dirty="0" smtClean="0"/>
              <a:t> the return value in that variable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78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8</a:t>
            </a:r>
            <a:br>
              <a:rPr lang="en-US" altLang="x-none" dirty="0"/>
            </a:br>
            <a:r>
              <a:rPr lang="en-US" altLang="x-none" sz="3400" dirty="0" smtClean="0"/>
              <a:t>Characters and Strings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8.1-8.4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2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Extra: Dice </a:t>
            </a:r>
            <a:r>
              <a:rPr lang="en-US" altLang="x-none" dirty="0"/>
              <a:t>exercise</a:t>
            </a:r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Write a console program </a:t>
            </a:r>
            <a:r>
              <a:rPr lang="en-US" altLang="x-none" b="1" dirty="0" err="1">
                <a:latin typeface="Consolas" charset="0"/>
              </a:rPr>
              <a:t>RollTwoDice</a:t>
            </a:r>
            <a:r>
              <a:rPr lang="en-US" altLang="x-none" dirty="0"/>
              <a:t> that repeatedly rolls two 6-sided dice until they arrive at a given desired sum.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Desired sum? </a:t>
            </a:r>
            <a:r>
              <a:rPr lang="en-US" altLang="x-none" sz="2000" b="1" dirty="0">
                <a:solidFill>
                  <a:schemeClr val="accent2"/>
                </a:solidFill>
                <a:latin typeface="Consolas" charset="0"/>
              </a:rPr>
              <a:t>9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3 and 4 = 7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2 and 1 =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5 and 5 = 10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6 and 2 = 8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6 and 5 = 11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4 and 5 = </a:t>
            </a:r>
            <a:r>
              <a:rPr lang="en-US" altLang="x-none" sz="2000" dirty="0" smtClean="0">
                <a:latin typeface="Consolas" charset="0"/>
              </a:rPr>
              <a:t>9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>
              <a:lnSpc>
                <a:spcPct val="70000"/>
              </a:lnSpc>
            </a:pPr>
            <a:r>
              <a:rPr lang="en-US" altLang="x-none" dirty="0" smtClean="0"/>
              <a:t>Try solving this on your own on </a:t>
            </a:r>
            <a:r>
              <a:rPr lang="en-US" altLang="x-none" dirty="0" err="1" smtClean="0"/>
              <a:t>CodeStepByStep</a:t>
            </a:r>
            <a:r>
              <a:rPr lang="en-US" altLang="x-none" dirty="0" smtClean="0"/>
              <a:t>!</a:t>
            </a:r>
            <a:endParaRPr lang="en-US" altLang="x-none" dirty="0">
              <a:latin typeface="Consolas" charset="0"/>
            </a:endParaRPr>
          </a:p>
        </p:txBody>
      </p:sp>
      <p:pic>
        <p:nvPicPr>
          <p:cNvPr id="1251334" name="Picture 6" descr="codestepbystep-logo-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1335" name="Text Box 7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RollTwoDice</a:t>
            </a:r>
          </a:p>
        </p:txBody>
      </p:sp>
    </p:spTree>
    <p:extLst>
      <p:ext uri="{BB962C8B-B14F-4D97-AF65-F5344CB8AC3E}">
        <p14:creationId xmlns:p14="http://schemas.microsoft.com/office/powerpoint/2010/main" val="7697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8201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71600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146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9179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819782" cy="13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5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144000" cy="41667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105400"/>
            <a:ext cx="8229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After learning text processing, we will be able to write our own encryption program!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01538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is a variable type that represents a single character or “glyph”.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plus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zero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space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tab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'\t'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singleQuote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'\''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backSlash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'\\'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6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Under the hood, Java represents each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as an </a:t>
            </a:r>
            <a:r>
              <a:rPr lang="en-US" sz="3200" i="1" dirty="0" smtClean="0"/>
              <a:t>integer</a:t>
            </a:r>
            <a:r>
              <a:rPr lang="en-US" sz="3200" dirty="0" smtClean="0"/>
              <a:t> (its “ASCII value”).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Uppercase letters are sequentially numbered</a:t>
            </a:r>
          </a:p>
          <a:p>
            <a:r>
              <a:rPr lang="en-US" sz="3200" dirty="0" smtClean="0"/>
              <a:t>Lowercase letters are sequentially numbered</a:t>
            </a:r>
          </a:p>
          <a:p>
            <a:r>
              <a:rPr lang="en-US" sz="3200" dirty="0" smtClean="0"/>
              <a:t>Digits are sequentially numbered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65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97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zeroDigit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48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We can take advantage of </a:t>
            </a:r>
            <a:r>
              <a:rPr lang="en-US" sz="3200" dirty="0" smtClean="0"/>
              <a:t>Java </a:t>
            </a:r>
            <a:r>
              <a:rPr lang="en-US" sz="3200" dirty="0" smtClean="0"/>
              <a:t>representing </a:t>
            </a:r>
            <a:r>
              <a:rPr lang="en-US" sz="3200" dirty="0" smtClean="0"/>
              <a:t>each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 as an </a:t>
            </a:r>
            <a:r>
              <a:rPr lang="en-US" sz="3200" i="1" dirty="0" smtClean="0"/>
              <a:t>integer</a:t>
            </a:r>
            <a:r>
              <a:rPr lang="en-US" sz="3200" dirty="0" smtClean="0"/>
              <a:t> (its “ASCII </a:t>
            </a:r>
            <a:r>
              <a:rPr lang="en-US" sz="3200" dirty="0" smtClean="0"/>
              <a:t>value”):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areEqual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earlierLetter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'f'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+ 1;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diff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- 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2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We can take advantage of Java representing each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 as an </a:t>
            </a:r>
            <a:r>
              <a:rPr lang="en-US" sz="3200" i="1" dirty="0"/>
              <a:t>integer</a:t>
            </a:r>
            <a:r>
              <a:rPr lang="en-US" sz="3200" dirty="0"/>
              <a:t> (its “ASCII value”):</a:t>
            </a:r>
          </a:p>
          <a:p>
            <a:pPr marL="0" indent="0"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out every character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69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 Math!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Not every integer maps to a character.  So when you have an expression with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 err="1" smtClean="0"/>
              <a:t>s</a:t>
            </a:r>
            <a:r>
              <a:rPr lang="en-US" sz="3200" dirty="0" smtClean="0"/>
              <a:t> and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s, Java picks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 smtClean="0"/>
              <a:t> as the </a:t>
            </a:r>
            <a:r>
              <a:rPr lang="en-US" sz="3200" i="1" dirty="0" smtClean="0"/>
              <a:t>most expressive type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+ 1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(2*5) 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1 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108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100" dirty="0" smtClean="0"/>
              <a:t>We can make it a char by putting it in a char variable.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= 66;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89695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534150" y="307659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523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Note: Type-casting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If we want to force Java to treat an expression as a particular type, we can </a:t>
            </a:r>
            <a:r>
              <a:rPr lang="en-US" sz="3200" dirty="0" smtClean="0"/>
              <a:t>also </a:t>
            </a:r>
            <a:r>
              <a:rPr lang="en-US" sz="3200" i="1" dirty="0" smtClean="0"/>
              <a:t>cast </a:t>
            </a:r>
            <a:r>
              <a:rPr lang="en-US" sz="3200" i="1" dirty="0" smtClean="0"/>
              <a:t>it</a:t>
            </a:r>
            <a:r>
              <a:rPr lang="en-US" sz="3200" dirty="0"/>
              <a:t> </a:t>
            </a:r>
            <a:r>
              <a:rPr lang="en-US" sz="3200" dirty="0" smtClean="0"/>
              <a:t>to that type.</a:t>
            </a:r>
            <a:endParaRPr lang="en-US" sz="3200" dirty="0"/>
          </a:p>
          <a:p>
            <a:pPr marL="0" indent="0">
              <a:buNone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+ 1		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)(</a:t>
            </a:r>
            <a:r>
              <a:rPr lang="en-US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1)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'B' (char)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/ 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)1 / 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evaluates to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0.5 (double)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1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 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)2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0.5 (double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There are some helpful built-in Java methods to manipulate 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 smtClean="0"/>
              <a:t>s.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plus = </a:t>
            </a:r>
            <a:r>
              <a:rPr lang="en-US" sz="22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Character.isLetter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(plus))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96842"/>
              </p:ext>
            </p:extLst>
          </p:nvPr>
        </p:nvGraphicFramePr>
        <p:xfrm>
          <a:off x="76200" y="1371600"/>
          <a:ext cx="8953500" cy="3921444"/>
        </p:xfrm>
        <a:graphic>
          <a:graphicData uri="http://schemas.openxmlformats.org/drawingml/2006/table">
            <a:tbl>
              <a:tblPr/>
              <a:tblGrid>
                <a:gridCol w="3581400"/>
                <a:gridCol w="5372100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Character.isDigit(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'0'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or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Character.isLetterOrDigit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6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 or '0'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 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Character.isUpperCase(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lowercase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uppercase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Character.isWhitespace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a space, tab, new line, etc.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79680" y="5410200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Remember: these </a:t>
            </a:r>
            <a:r>
              <a:rPr lang="en-US" sz="2600" b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the new char, they cannot modify 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an existing char!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Remember to always save the return value of Character methods!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);			 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’a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’!</a:t>
            </a:r>
          </a:p>
          <a:p>
            <a:pPr marL="0" indent="0">
              <a:buNone/>
            </a:pP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= 	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OK</a:t>
            </a: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			 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’A’!</a:t>
            </a: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4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Strings</a:t>
            </a:r>
            <a:endParaRPr lang="en-US" altLang="x-none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000" dirty="0" smtClean="0"/>
              <a:t>A </a:t>
            </a:r>
            <a:r>
              <a:rPr lang="en-US" altLang="x-none" sz="30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x-none" sz="3000" dirty="0" smtClean="0"/>
              <a:t> is a variable type representing </a:t>
            </a:r>
            <a:r>
              <a:rPr lang="en-US" altLang="x-none" sz="3000" dirty="0" smtClean="0"/>
              <a:t>a sequence of </a:t>
            </a:r>
            <a:r>
              <a:rPr lang="en-US" altLang="x-none" sz="3000" dirty="0" smtClean="0"/>
              <a:t>characters.</a:t>
            </a:r>
          </a:p>
          <a:p>
            <a:pPr marL="0" indent="0">
              <a:buNone/>
            </a:pPr>
            <a:endParaRPr lang="en-US" altLang="x-none" sz="30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smtClean="0">
                <a:latin typeface="Consolas" charset="0"/>
              </a:rPr>
              <a:t>String </a:t>
            </a:r>
            <a:r>
              <a:rPr lang="en-US" altLang="x-none" dirty="0">
                <a:latin typeface="Consolas" charset="0"/>
              </a:rPr>
              <a:t>text = "Hi </a:t>
            </a:r>
            <a:r>
              <a:rPr lang="en-US" altLang="x-none" dirty="0" smtClean="0">
                <a:latin typeface="Consolas" charset="0"/>
              </a:rPr>
              <a:t>parents!";</a:t>
            </a: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 smtClean="0"/>
              <a:t>Each character is assigned an </a:t>
            </a:r>
            <a:r>
              <a:rPr lang="en-US" altLang="x-none" i="1" dirty="0" smtClean="0"/>
              <a:t>index</a:t>
            </a:r>
            <a:r>
              <a:rPr lang="en-US" altLang="x-none" dirty="0" smtClean="0"/>
              <a:t>, going from 0 to length-1</a:t>
            </a:r>
          </a:p>
          <a:p>
            <a:pPr lvl="1"/>
            <a:r>
              <a:rPr lang="en-US" altLang="x-none" dirty="0" smtClean="0"/>
              <a:t>There is a 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/>
              <a:t> at each index</a:t>
            </a:r>
            <a:endParaRPr lang="en-US" altLang="x-none" dirty="0"/>
          </a:p>
          <a:p>
            <a:pPr>
              <a:buFontTx/>
              <a:buNone/>
            </a:pPr>
            <a:endParaRPr lang="en-US" altLang="x-none" dirty="0"/>
          </a:p>
        </p:txBody>
      </p:sp>
      <p:graphicFrame>
        <p:nvGraphicFramePr>
          <p:cNvPr id="1266751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17798"/>
              </p:ext>
            </p:extLst>
          </p:nvPr>
        </p:nvGraphicFramePr>
        <p:xfrm>
          <a:off x="152400" y="3352800"/>
          <a:ext cx="8534403" cy="830263"/>
        </p:xfrm>
        <a:graphic>
          <a:graphicData uri="http://schemas.openxmlformats.org/drawingml/2006/table">
            <a:tbl>
              <a:tblPr/>
              <a:tblGrid>
                <a:gridCol w="1389819"/>
                <a:gridCol w="650618"/>
                <a:gridCol w="650618"/>
                <a:gridCol w="649092"/>
                <a:gridCol w="649091"/>
                <a:gridCol w="649092"/>
                <a:gridCol w="650618"/>
                <a:gridCol w="649091"/>
                <a:gridCol w="649091"/>
                <a:gridCol w="649091"/>
                <a:gridCol w="649091"/>
                <a:gridCol w="649091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'i'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'p'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'n'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's'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6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empty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Read in text from the user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name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"What is your name?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String concatenation (using “+”)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message = 2 +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cool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+ 2 +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handle"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x = 2;</a:t>
            </a:r>
          </a:p>
          <a:p>
            <a:pPr>
              <a:buFontTx/>
              <a:buNone/>
            </a:pP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"x has the value 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+ x);</a:t>
            </a: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Length</a:t>
            </a:r>
          </a:p>
          <a:p>
            <a:pPr>
              <a:buFontTx/>
              <a:buNone/>
            </a:pPr>
            <a:r>
              <a:rPr lang="en-US" altLang="x-none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13</a:t>
            </a:r>
          </a:p>
          <a:p>
            <a:pPr>
              <a:buFontTx/>
              <a:buNone/>
            </a:pPr>
            <a:endParaRPr lang="en-US" altLang="x-none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Access individual characters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firstLetter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lastLetter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x-none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1);</a:t>
            </a:r>
          </a:p>
          <a:p>
            <a:pPr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badTimes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altLang="x-none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ERROR</a:t>
            </a:r>
            <a:endParaRPr lang="en-US" altLang="x-none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String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hello 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(0, 5);	</a:t>
            </a:r>
            <a:endParaRPr lang="en-US" altLang="x-none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83662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worldExclm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(7, 13);</a:t>
            </a: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8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Substrings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i="1" dirty="0" smtClean="0"/>
              <a:t>substring</a:t>
            </a:r>
            <a:r>
              <a:rPr lang="en-US" sz="3200" dirty="0" smtClean="0"/>
              <a:t> is a subset of a string.</a:t>
            </a:r>
            <a:endParaRPr lang="en-US" sz="3200" dirty="0"/>
          </a:p>
          <a:p>
            <a:pPr marL="0" indent="0">
              <a:buNone/>
            </a:pPr>
            <a:endParaRPr lang="en-US" sz="21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worldExclm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x-none" dirty="0" err="1" smtClean="0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(7); </a:t>
            </a: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to end</a:t>
            </a:r>
            <a:endParaRPr lang="en-US" altLang="x-none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/>
                <a:gridCol w="681167"/>
                <a:gridCol w="679570"/>
                <a:gridCol w="679569"/>
                <a:gridCol w="679570"/>
                <a:gridCol w="681167"/>
                <a:gridCol w="679569"/>
                <a:gridCol w="679569"/>
                <a:gridCol w="679569"/>
                <a:gridCol w="679569"/>
                <a:gridCol w="679569"/>
                <a:gridCol w="679569"/>
                <a:gridCol w="679569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9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graphicFrame>
        <p:nvGraphicFramePr>
          <p:cNvPr id="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19086"/>
              </p:ext>
            </p:extLst>
          </p:nvPr>
        </p:nvGraphicFramePr>
        <p:xfrm>
          <a:off x="152400" y="1449388"/>
          <a:ext cx="8845550" cy="3168014"/>
        </p:xfrm>
        <a:graphic>
          <a:graphicData uri="http://schemas.openxmlformats.org/drawingml/2006/table">
            <a:tbl>
              <a:tblPr/>
              <a:tblGrid>
                <a:gridCol w="3702050"/>
                <a:gridCol w="5143500"/>
              </a:tblGrid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.length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number of characters in this 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.charAt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 at the given 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.indexOf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 where the start of the given string appears in this string (-1 if not found)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or  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the characters in this string from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(inclusive) to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exclusive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); if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omitted, 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goes until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lowercase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uppercase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5029200"/>
            <a:ext cx="8839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/>
              <a:t>These methods are called using </a:t>
            </a:r>
            <a:r>
              <a:rPr lang="en-US" altLang="x-none" b="1" dirty="0" smtClean="0"/>
              <a:t>dot notation:</a:t>
            </a:r>
          </a:p>
          <a:p>
            <a:pPr lvl="1">
              <a:buFontTx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String </a:t>
            </a:r>
            <a:r>
              <a:rPr lang="en-US" altLang="x-none" dirty="0" err="1" smtClean="0">
                <a:latin typeface="Consolas" charset="0"/>
              </a:rPr>
              <a:t>className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smtClean="0">
                <a:solidFill>
                  <a:srgbClr val="0432FF"/>
                </a:solidFill>
                <a:latin typeface="Consolas" charset="0"/>
              </a:rPr>
              <a:t>"CS 106A yay!"</a:t>
            </a:r>
            <a:r>
              <a:rPr lang="en-US" altLang="x-none" dirty="0" smtClean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dirty="0" err="1" smtClean="0">
                <a:latin typeface="Consolas" charset="0"/>
              </a:rPr>
              <a:t>className.length</a:t>
            </a:r>
            <a:r>
              <a:rPr lang="en-US" altLang="x-none" b="1" dirty="0" smtClean="0">
                <a:latin typeface="Consolas" charset="0"/>
              </a:rPr>
              <a:t>()</a:t>
            </a:r>
            <a:r>
              <a:rPr lang="en-US" altLang="x-none" dirty="0" smtClean="0">
                <a:latin typeface="Consolas" charset="0"/>
              </a:rPr>
              <a:t>);  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// 12</a:t>
            </a:r>
            <a:endParaRPr lang="en-US" altLang="x-none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Once you create a String, its contents </a:t>
            </a:r>
            <a:r>
              <a:rPr lang="en-US" sz="2800" b="1" dirty="0" smtClean="0"/>
              <a:t>cannot be changed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altLang="x-none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Cannot change individual chars in the string</a:t>
            </a:r>
            <a:endParaRPr lang="en-US" dirty="0" smtClean="0"/>
          </a:p>
          <a:p>
            <a:pPr>
              <a:buFontTx/>
              <a:buNone/>
            </a:pP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String typo = 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</a:t>
            </a:r>
            <a:r>
              <a:rPr lang="en-US" altLang="x-none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warld</a:t>
            </a:r>
            <a:r>
              <a:rPr lang="en-US" altLang="x-none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altLang="x-none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endParaRPr lang="en-US" altLang="x-none" sz="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To change a String, you must create a </a:t>
            </a:r>
            <a:r>
              <a:rPr lang="en-US" sz="2800" i="1" dirty="0" smtClean="0"/>
              <a:t>new</a:t>
            </a:r>
            <a:r>
              <a:rPr lang="en-US" sz="2800" dirty="0" smtClean="0"/>
              <a:t> String containing the value you want (e.g. using String methods).</a:t>
            </a:r>
          </a:p>
        </p:txBody>
      </p:sp>
    </p:spTree>
    <p:extLst>
      <p:ext uri="{BB962C8B-B14F-4D97-AF65-F5344CB8AC3E}">
        <p14:creationId xmlns:p14="http://schemas.microsoft.com/office/powerpoint/2010/main" val="38704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are Immutable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cs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106a";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✔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CS 106A</a:t>
            </a:r>
          </a:p>
        </p:txBody>
      </p:sp>
    </p:spTree>
    <p:extLst>
      <p:ext uri="{BB962C8B-B14F-4D97-AF65-F5344CB8AC3E}">
        <p14:creationId xmlns:p14="http://schemas.microsoft.com/office/powerpoint/2010/main" val="19044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greeting = "Hello!”;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(greeting ==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{	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Doesn’t work!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Instead: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greeting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.equals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740" y="5984557"/>
            <a:ext cx="67405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Always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use .equals instead of == and !=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Strings</a:t>
            </a:r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86131"/>
              </p:ext>
            </p:extLst>
          </p:nvPr>
        </p:nvGraphicFramePr>
        <p:xfrm>
          <a:off x="76200" y="1371600"/>
          <a:ext cx="8953500" cy="2691131"/>
        </p:xfrm>
        <a:graphic>
          <a:graphicData uri="http://schemas.openxmlformats.org/drawingml/2006/table">
            <a:tbl>
              <a:tblPr/>
              <a:tblGrid>
                <a:gridCol w="3467100"/>
                <a:gridCol w="5486400"/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.equalsIgnoreCase(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characters, ignoring upper vs. lower 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.startsWith(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characters at start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.endsWith(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characters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at 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.contains(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found within </a:t>
                      </a:r>
                      <a:r>
                        <a:rPr kumimoji="0" lang="en-US" altLang="x-non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/>
              <a:t>O</a:t>
            </a:r>
            <a:r>
              <a:rPr lang="en-US" dirty="0" smtClean="0"/>
              <a:t>ver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common String programming pattern is looping over </a:t>
            </a:r>
            <a:r>
              <a:rPr lang="en-US" sz="2800" dirty="0" smtClean="0"/>
              <a:t>a string </a:t>
            </a:r>
            <a:r>
              <a:rPr lang="en-US" sz="2800" dirty="0" smtClean="0"/>
              <a:t>and operating on each character.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 something with 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here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/>
              <a:t>O</a:t>
            </a:r>
            <a:r>
              <a:rPr lang="en-US" dirty="0" smtClean="0"/>
              <a:t>ver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common String programming pattern is looping over </a:t>
            </a:r>
            <a:r>
              <a:rPr lang="en-US" sz="2800" dirty="0" smtClean="0"/>
              <a:t>a string </a:t>
            </a:r>
            <a:r>
              <a:rPr lang="en-US" sz="2800" dirty="0" smtClean="0"/>
              <a:t>and operating on each character.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out each letter on a separate line</a:t>
            </a: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9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/>
              <a:t>O</a:t>
            </a:r>
            <a:r>
              <a:rPr lang="en-US" dirty="0" smtClean="0"/>
              <a:t>ver 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common String programming pattern is looping over </a:t>
            </a:r>
            <a:r>
              <a:rPr lang="en-US" sz="2800" dirty="0" smtClean="0"/>
              <a:t>a string </a:t>
            </a:r>
            <a:r>
              <a:rPr lang="en-US" sz="2800" dirty="0" smtClean="0"/>
              <a:t>and operating on each character.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Creates a new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 all caps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HELLO!</a:t>
            </a:r>
          </a:p>
        </p:txBody>
      </p:sp>
    </p:spTree>
    <p:extLst>
      <p:ext uri="{BB962C8B-B14F-4D97-AF65-F5344CB8AC3E}">
        <p14:creationId xmlns:p14="http://schemas.microsoft.com/office/powerpoint/2010/main" val="5952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Recap</a:t>
            </a:r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/>
              <a:t>Random 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  <a:endParaRPr lang="en-US" altLang="x-none" sz="3400" b="1" dirty="0"/>
          </a:p>
          <a:p>
            <a:pPr marL="3175" indent="0">
              <a:buNone/>
            </a:pPr>
            <a:r>
              <a:rPr lang="en-US" altLang="x-none" sz="3600" b="1" dirty="0" smtClean="0"/>
              <a:t>Next time: </a:t>
            </a:r>
            <a:r>
              <a:rPr lang="en-US" altLang="x-none" sz="3600" dirty="0" smtClean="0"/>
              <a:t>problem-solving with Strings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2204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3597" y="1838079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text to print to the user)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752600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70357" y="2746024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867400" y="3130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include values in the parentheses of a method call, this means we are passing them as </a:t>
            </a:r>
            <a:r>
              <a:rPr lang="en-US" sz="25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parameters</a:t>
            </a:r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this method.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43664"/>
            <a:ext cx="480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finished,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gives us information back (the user’s number) and we put it in x.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1598594">
            <a:off x="1528134" y="2862983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5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set a variable equal to a method, this tells Java to save the return value of the method in that variable.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6126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9000" y="1212088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Tells Java this method needs two </a:t>
            </a:r>
            <a:r>
              <a:rPr lang="en-US" sz="2600" i="1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in order to execute.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867400" y="24380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7916" y="1210880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Inside </a:t>
            </a:r>
            <a:r>
              <a:rPr lang="en-US" sz="2600" i="1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, refer to the first parameter value as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width</a:t>
            </a:r>
            <a:r>
              <a:rPr lang="mr-IN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20236" y="2504750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Learning Goals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400" dirty="0" smtClean="0"/>
              <a:t>Be able to confidently write and call methods that use parameters and return values.</a:t>
            </a:r>
          </a:p>
          <a:p>
            <a:endParaRPr lang="en-US" altLang="x-none" sz="3400" dirty="0" smtClean="0"/>
          </a:p>
          <a:p>
            <a:r>
              <a:rPr lang="en-US" altLang="x-none" sz="3400" dirty="0" smtClean="0"/>
              <a:t>Be able to generate random values in your programs.</a:t>
            </a:r>
          </a:p>
          <a:p>
            <a:endParaRPr lang="en-US" altLang="x-none" sz="3400" dirty="0" smtClean="0"/>
          </a:p>
          <a:p>
            <a:r>
              <a:rPr lang="en-US" altLang="x-none" sz="3400" dirty="0" smtClean="0"/>
              <a:t>Be able to use and manipulate </a:t>
            </a:r>
            <a:r>
              <a:rPr lang="en-US" altLang="x-none" sz="34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sz="3400" dirty="0" smtClean="0"/>
              <a:t>s.</a:t>
            </a:r>
          </a:p>
          <a:p>
            <a:r>
              <a:rPr lang="en-US" altLang="x-none" sz="3400" dirty="0" smtClean="0"/>
              <a:t>Be able to write string algorithms that operate on each character.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1752600"/>
            <a:ext cx="1419225" cy="9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733800"/>
            <a:ext cx="12954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Parameters Example: </a:t>
            </a:r>
            <a:r>
              <a:rPr lang="en-US" sz="3800" dirty="0" err="1" smtClean="0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8861" y="1590732"/>
            <a:ext cx="4184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and the second parameter value as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height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463097" y="249522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3352800"/>
            <a:ext cx="66527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5600" dirty="0" smtClean="0">
                <a:latin typeface="Courier" charset="0"/>
                <a:ea typeface="Courier" charset="0"/>
                <a:cs typeface="Courier" charset="0"/>
              </a:rPr>
              <a:t>(10, 4);</a:t>
            </a:r>
            <a:endParaRPr lang="en-US" sz="5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1526802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729091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884557" y="272251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88203" y="2819464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4243" y="3833487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08157" y="4035776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81110" y="489649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886200" y="5179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30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width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height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4953000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6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4914781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6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6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5626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5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29167 -0.3074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6938" y="1371600"/>
            <a:ext cx="24884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Second parameter to </a:t>
            </a:r>
            <a:r>
              <a:rPr lang="en-US" sz="2600" dirty="0" err="1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068" y="1269853"/>
            <a:ext cx="21187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First parameter to </a:t>
            </a:r>
            <a:r>
              <a:rPr lang="en-US" sz="2600" dirty="0" err="1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29200" y="2491702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86500" y="2710840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68580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98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676 L 0 -0.6856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394 L 0.02083 -0.25949 " pathEditMode="relative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1273 L 0.15417 -0.25717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(width);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prints 7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500" dirty="0" smtClean="0">
                <a:latin typeface="Courier" charset="0"/>
                <a:ea typeface="Courier" charset="0"/>
                <a:cs typeface="Courier" charset="0"/>
              </a:rPr>
              <a:t>(height);</a:t>
            </a:r>
            <a:r>
              <a:rPr lang="en-US" sz="25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prints 4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Recap</a:t>
            </a:r>
          </a:p>
          <a:p>
            <a:pPr lvl="1"/>
            <a:r>
              <a:rPr lang="en-US" altLang="x-none" sz="3400" dirty="0" smtClean="0"/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/>
              <a:t>Random Numbers</a:t>
            </a:r>
          </a:p>
          <a:p>
            <a:r>
              <a:rPr lang="en-US" altLang="x-none" sz="3600" dirty="0" smtClean="0"/>
              <a:t>Text Processing</a:t>
            </a:r>
          </a:p>
          <a:p>
            <a:pPr lvl="1"/>
            <a:r>
              <a:rPr lang="en-US" altLang="x-none" sz="3400" dirty="0" smtClean="0"/>
              <a:t>Characters</a:t>
            </a:r>
          </a:p>
          <a:p>
            <a:pPr lvl="1"/>
            <a:r>
              <a:rPr lang="en-US" altLang="x-none" sz="3400" dirty="0" smtClean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19031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Parameter names do not affect program behavior.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98478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Names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height)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Names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3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w, </a:t>
            </a: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w	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/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8968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	...	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630047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this method finishes, it will return a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double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86000" y="2522599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210" y="5334468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Returns the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of 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expression (centimeters).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 flipV="1">
            <a:off x="3200400" y="4645051"/>
            <a:ext cx="262318" cy="670367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5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endParaRPr lang="en-US" sz="35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7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Return Example: </a:t>
            </a:r>
            <a:r>
              <a:rPr lang="en-US" sz="4200" dirty="0" err="1" smtClean="0"/>
              <a:t>metersToCm</a:t>
            </a:r>
            <a:endParaRPr lang="en-US" sz="4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5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endParaRPr lang="en-US" sz="35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35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5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553" y="1917261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Setting a variable </a:t>
            </a:r>
            <a:r>
              <a:rPr lang="en-US" sz="2600" i="1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equal</a:t>
            </a:r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a method means we save the method’s return value in that variable.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1598594">
            <a:off x="3204535" y="3227056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653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5269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3733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0982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centimeters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centimeters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5187285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629400" y="3733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9593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792 -0.435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1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29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8658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Return Values and Expressions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cm."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897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Return Values and Expressions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cm."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22860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1771980" y="5256044"/>
            <a:ext cx="51809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You can use a method’s return 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</a:t>
            </a:r>
            <a:r>
              <a:rPr lang="en-US" sz="2600" i="1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directly in an expression</a:t>
            </a:r>
            <a:r>
              <a:rPr lang="en-US" sz="2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6394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Buggy Example!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(meters);	</a:t>
            </a:r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116205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549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Buggy Example!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strike="sngStrike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(meters);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143000"/>
            <a:ext cx="457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131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20675" y="1223963"/>
            <a:ext cx="852487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num2; </a:t>
            </a:r>
            <a:r>
              <a:rPr lang="en-US" b="1" dirty="0" smtClean="0">
                <a:solidFill>
                  <a:srgbClr val="00B050"/>
                </a:solidFill>
                <a:latin typeface="Courier New" charset="0"/>
              </a:rPr>
              <a:t>// here only if num1 &lt; num2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Return Stops Method Execution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1200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1133475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56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4746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Parameters let you provide a method some information when you are calling it.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209499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strike="sngStrike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number % 2 == 0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1600" y="1133475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56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2209800"/>
            <a:ext cx="1562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41819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isEven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number) {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number % 2 == 0;</a:t>
            </a:r>
          </a:p>
          <a:p>
            <a:pPr algn="l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Example</a:t>
            </a:r>
            <a:endParaRPr lang="en-US" sz="24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latin typeface="Courier New" charset="0"/>
              </a:rPr>
              <a:t>run() {</a:t>
            </a:r>
            <a:br>
              <a:rPr lang="en-US" sz="2400" b="1" dirty="0" smtClean="0">
                <a:latin typeface="Courier New" charset="0"/>
              </a:rPr>
            </a:br>
            <a:r>
              <a:rPr lang="en-US" sz="2400" b="1" dirty="0" smtClean="0"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2400" b="1" dirty="0" smtClean="0">
                <a:latin typeface="Courier New" charset="0"/>
              </a:rPr>
              <a:t> (</a:t>
            </a:r>
            <a:r>
              <a:rPr lang="en-US" sz="2400" b="1" dirty="0" err="1" smtClean="0">
                <a:latin typeface="Courier New" charset="0"/>
              </a:rPr>
              <a:t>isEven</a:t>
            </a:r>
            <a:r>
              <a:rPr lang="en-US" sz="2400" b="1" dirty="0" smtClean="0">
                <a:latin typeface="Courier New" charset="0"/>
              </a:rPr>
              <a:t>(2))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latin typeface="Courier New" charset="0"/>
              </a:rPr>
              <a:t>	</a:t>
            </a:r>
            <a:r>
              <a:rPr lang="en-US" sz="2400" b="1" dirty="0" smtClean="0">
                <a:latin typeface="Courier New" charset="0"/>
              </a:rPr>
              <a:t>	...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latin typeface="Courier New" charset="0"/>
              </a:rPr>
              <a:t>	</a:t>
            </a:r>
            <a:r>
              <a:rPr lang="en-US" sz="2400" b="1" dirty="0" smtClean="0"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latin typeface="Courier New" charset="0"/>
              </a:rPr>
              <a:t>}</a:t>
            </a:r>
            <a:endParaRPr lang="en-US" sz="24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 % b == 0;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 % b == 0;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143000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24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7543800" y="11430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19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strike="sngStrike" dirty="0">
                <a:solidFill>
                  <a:schemeClr val="bg1">
                    <a:lumMod val="75000"/>
                  </a:schemeClr>
                </a:solidFill>
                <a:latin typeface="Courier New" charset="0"/>
              </a:rPr>
              <a:t>a % b == 0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1143000"/>
            <a:ext cx="990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24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7543800" y="11430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9</a:t>
            </a:r>
            <a:endParaRPr lang="en-US" sz="4500" dirty="0"/>
          </a:p>
        </p:txBody>
      </p:sp>
      <p:sp>
        <p:nvSpPr>
          <p:cNvPr id="7" name="TextBox 6"/>
          <p:cNvSpPr txBox="1"/>
          <p:nvPr/>
        </p:nvSpPr>
        <p:spPr>
          <a:xfrm>
            <a:off x="2057400" y="2320296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21305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Booleans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return </a:t>
            </a:r>
            <a:r>
              <a:rPr lang="en-US" sz="2400" b="1" dirty="0">
                <a:latin typeface="Courier New" charset="0"/>
              </a:rPr>
              <a:t>a % b == 0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00B050"/>
                </a:solidFill>
                <a:latin typeface="Courier New" charset="0"/>
              </a:rPr>
              <a:t>// Example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run() {</a:t>
            </a:r>
            <a:br>
              <a:rPr lang="en-US" sz="2400" b="1" dirty="0" smtClean="0">
                <a:solidFill>
                  <a:srgbClr val="000000"/>
                </a:solidFill>
                <a:latin typeface="Courier New" charset="0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(4, 2)) {</a:t>
            </a:r>
            <a:br>
              <a:rPr lang="en-US" sz="2400" b="1" dirty="0" smtClean="0">
                <a:solidFill>
                  <a:srgbClr val="000000"/>
                </a:solidFill>
                <a:latin typeface="Courier New" charset="0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		...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>
              <a:lnSpc>
                <a:spcPct val="110000"/>
              </a:lnSpc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 Code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 smtClean="0"/>
              <a:t>See next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7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println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304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516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8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 smtClean="0"/>
              <a:t>Return values let you give back some information when a method is finished.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551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9543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private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factorial(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for (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= 1;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&lt;= n;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   result *= </a:t>
            </a:r>
            <a:r>
              <a:rPr lang="en-US" altLang="en-US" sz="2200" b="1" dirty="0" err="1" smtClean="0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397794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8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2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= Toasters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3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179496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11194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4526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 smtClean="0"/>
              <a:t>Random Numbers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 smtClean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7473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RandomGenerator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latin typeface="Consolas" charset="0"/>
              </a:rPr>
              <a:t>import </a:t>
            </a:r>
            <a:r>
              <a:rPr lang="en-US" altLang="x-none" dirty="0" err="1">
                <a:latin typeface="Consolas" charset="0"/>
              </a:rPr>
              <a:t>acm.util</a:t>
            </a:r>
            <a:r>
              <a:rPr lang="en-US" altLang="x-none" dirty="0">
                <a:latin typeface="Consolas" charset="0"/>
              </a:rPr>
              <a:t>.*;</a:t>
            </a:r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random number from 0-9 inclusive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 smtClean="0">
                <a:latin typeface="Consolas" charset="0"/>
              </a:rPr>
              <a:t>digit </a:t>
            </a:r>
            <a:r>
              <a:rPr lang="en-US" altLang="x-none" sz="2000" dirty="0">
                <a:latin typeface="Consolas" charset="0"/>
              </a:rPr>
              <a:t>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(0, 9);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(digit</a:t>
            </a:r>
            <a:r>
              <a:rPr lang="en-US" altLang="x-none" sz="20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prints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"hello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!"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between 3-6 times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times 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(3, 6);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times;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</a:t>
            </a:r>
            <a:r>
              <a:rPr lang="en-US" altLang="x-none" sz="2000" dirty="0" smtClean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hello!"</a:t>
            </a:r>
            <a:r>
              <a:rPr lang="en-US" altLang="x-none" sz="20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</p:txBody>
      </p:sp>
      <p:graphicFrame>
        <p:nvGraphicFramePr>
          <p:cNvPr id="124214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75782"/>
              </p:ext>
            </p:extLst>
          </p:nvPr>
        </p:nvGraphicFramePr>
        <p:xfrm>
          <a:off x="152400" y="1860550"/>
          <a:ext cx="8839200" cy="1341120"/>
        </p:xfrm>
        <a:graphic>
          <a:graphicData uri="http://schemas.openxmlformats.org/drawingml/2006/table">
            <a:tbl>
              <a:tblPr/>
              <a:tblGrid>
                <a:gridCol w="6172200"/>
                <a:gridCol w="26670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RandomGenerator.getInstance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().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nextInt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min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max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random integer in the given range, inclusive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2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2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2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2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2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RandomGenerator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229600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charset="0"/>
              </a:rPr>
              <a:t>The </a:t>
            </a:r>
            <a:r>
              <a:rPr kumimoji="0" lang="en-US" altLang="en-US" sz="2200" b="1" dirty="0" err="1">
                <a:latin typeface="Courier New" charset="0"/>
              </a:rPr>
              <a:t>RandomGenerator</a:t>
            </a:r>
            <a:r>
              <a:rPr kumimoji="0" lang="en-US" altLang="en-US" sz="2400" dirty="0">
                <a:latin typeface="Times New Roman" charset="0"/>
              </a:rPr>
              <a:t> class defines the following methods: 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5300" y="1930400"/>
            <a:ext cx="8153400" cy="661988"/>
            <a:chOff x="288" y="1103"/>
            <a:chExt cx="5136" cy="41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low, int high)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and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 i="1">
                  <a:latin typeface="Times New Roman" charset="0"/>
                </a:rPr>
                <a:t>,</a:t>
              </a:r>
              <a:r>
                <a:rPr kumimoji="0" lang="en-US" altLang="en-US" sz="1800">
                  <a:latin typeface="Times New Roman" charset="0"/>
                </a:rPr>
                <a:t> inclusive.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95300" y="2578100"/>
            <a:ext cx="8153400" cy="674688"/>
            <a:chOff x="288" y="1511"/>
            <a:chExt cx="5136" cy="425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n)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0 and </a:t>
              </a:r>
              <a:r>
                <a:rPr kumimoji="0" lang="en-US" altLang="en-US" sz="1600" b="1">
                  <a:latin typeface="Courier New" charset="0"/>
                </a:rPr>
                <a:t>n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Courier New" charset="0"/>
                </a:rPr>
                <a:t>-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Times New Roman" charset="0"/>
                </a:rPr>
                <a:t>1. 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495300" y="3238500"/>
            <a:ext cx="8153400" cy="674688"/>
            <a:chOff x="288" y="1927"/>
            <a:chExt cx="5136" cy="425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nextDouble(double low, double high)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>
                  <a:latin typeface="Times New Roman" charset="0"/>
                </a:rPr>
                <a:t>.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495300" y="3911600"/>
            <a:ext cx="8153400" cy="661988"/>
            <a:chOff x="288" y="1103"/>
            <a:chExt cx="5136" cy="417"/>
          </a:xfrm>
        </p:grpSpPr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nextDouble()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0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1.</a:t>
              </a: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495300" y="4559300"/>
            <a:ext cx="8153400" cy="674688"/>
            <a:chOff x="288" y="1511"/>
            <a:chExt cx="5136" cy="425"/>
          </a:xfrm>
        </p:grpSpPr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nextBoolean()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 value,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50 percent of the time.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95300" y="5219700"/>
            <a:ext cx="8153400" cy="674688"/>
            <a:chOff x="288" y="1927"/>
            <a:chExt cx="5136" cy="425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nextBoolean(double p)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with probability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, where 0 ≤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 ≤ 1.</a:t>
              </a:r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495300" y="5878513"/>
            <a:ext cx="8153400" cy="674687"/>
            <a:chOff x="288" y="1927"/>
            <a:chExt cx="5136" cy="425"/>
          </a:xfrm>
        </p:grpSpPr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Color nextColor()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color.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0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13231</TotalTime>
  <Words>5097</Words>
  <Application>Microsoft Macintosh PowerPoint</Application>
  <PresentationFormat>On-screen Show (4:3)</PresentationFormat>
  <Paragraphs>1506</Paragraphs>
  <Slides>129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2" baseType="lpstr">
      <vt:lpstr>Andale Mono</vt:lpstr>
      <vt:lpstr>Calibri</vt:lpstr>
      <vt:lpstr>Chalkboard</vt:lpstr>
      <vt:lpstr>Consolas</vt:lpstr>
      <vt:lpstr>Courier</vt:lpstr>
      <vt:lpstr>Courier New</vt:lpstr>
      <vt:lpstr>Mangal</vt:lpstr>
      <vt:lpstr>ＭＳ Ｐゴシック</vt:lpstr>
      <vt:lpstr>Tahoma</vt:lpstr>
      <vt:lpstr>Times New Roman</vt:lpstr>
      <vt:lpstr>Verdana</vt:lpstr>
      <vt:lpstr>Arial</vt:lpstr>
      <vt:lpstr>Default Design</vt:lpstr>
      <vt:lpstr>CS 106A, Lecture 8 Characters and Strings</vt:lpstr>
      <vt:lpstr>Learning Goals</vt:lpstr>
      <vt:lpstr>Plan For Today</vt:lpstr>
      <vt:lpstr>Plan For Today</vt:lpstr>
      <vt:lpstr>Parameters</vt:lpstr>
      <vt:lpstr>Return</vt:lpstr>
      <vt:lpstr>Methods = Toasters</vt:lpstr>
      <vt:lpstr>Methods = Toasters</vt:lpstr>
      <vt:lpstr>Methods = Toasters</vt:lpstr>
      <vt:lpstr>Methods = Toasters</vt:lpstr>
      <vt:lpstr>Methods = Toasters</vt:lpstr>
      <vt:lpstr>Example: readInt</vt:lpstr>
      <vt:lpstr>Example: readInt</vt:lpstr>
      <vt:lpstr>Example: readInt</vt:lpstr>
      <vt:lpstr>Example: readInt</vt:lpstr>
      <vt:lpstr>Example: readInt</vt:lpstr>
      <vt:lpstr>Plan For Today</vt:lpstr>
      <vt:lpstr>Parameters Example: drawBox</vt:lpstr>
      <vt:lpstr>Parameters Example: drawBox</vt:lpstr>
      <vt:lpstr>Parameters Example: 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Parameter Names</vt:lpstr>
      <vt:lpstr>Parameter Names</vt:lpstr>
      <vt:lpstr>Parameter Names</vt:lpstr>
      <vt:lpstr>Plan For Today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Values and Expressions</vt:lpstr>
      <vt:lpstr>Return Values and Expressions</vt:lpstr>
      <vt:lpstr>Buggy Example!</vt:lpstr>
      <vt:lpstr>Buggy Example!</vt:lpstr>
      <vt:lpstr>Return Stops Method Execution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Returning Booleans</vt:lpstr>
      <vt:lpstr>Factorial Code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RandomGenerator</vt:lpstr>
      <vt:lpstr>RandomGenerator</vt:lpstr>
      <vt:lpstr>Extra: Dice exercise</vt:lpstr>
      <vt:lpstr>Plan For Today</vt:lpstr>
      <vt:lpstr>Text Processing</vt:lpstr>
      <vt:lpstr>Goal</vt:lpstr>
      <vt:lpstr>Plan For Today</vt:lpstr>
      <vt:lpstr>Char</vt:lpstr>
      <vt:lpstr>Char</vt:lpstr>
      <vt:lpstr>Char Math!</vt:lpstr>
      <vt:lpstr>Char Math!</vt:lpstr>
      <vt:lpstr>Char Math!</vt:lpstr>
      <vt:lpstr>Side Note: Type-casting</vt:lpstr>
      <vt:lpstr>Character Methods</vt:lpstr>
      <vt:lpstr>Character Methods</vt:lpstr>
      <vt:lpstr>Character Methods</vt:lpstr>
      <vt:lpstr>Plan For Today</vt:lpstr>
      <vt:lpstr>Strings</vt:lpstr>
      <vt:lpstr>Creating Strings</vt:lpstr>
      <vt:lpstr>Common String Operations</vt:lpstr>
      <vt:lpstr>Substrings</vt:lpstr>
      <vt:lpstr>Substrings</vt:lpstr>
      <vt:lpstr>Substrings</vt:lpstr>
      <vt:lpstr>String Methods</vt:lpstr>
      <vt:lpstr>Strings are Immutable</vt:lpstr>
      <vt:lpstr>Strings are Immutable</vt:lpstr>
      <vt:lpstr>Comparing Strings</vt:lpstr>
      <vt:lpstr>Comparing Strings</vt:lpstr>
      <vt:lpstr>Looping Over Strings</vt:lpstr>
      <vt:lpstr>Looping Over Strings</vt:lpstr>
      <vt:lpstr>Looping Over Strings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1511</cp:revision>
  <cp:lastPrinted>2017-07-10T09:42:22Z</cp:lastPrinted>
  <dcterms:created xsi:type="dcterms:W3CDTF">2008-06-28T20:57:21Z</dcterms:created>
  <dcterms:modified xsi:type="dcterms:W3CDTF">2017-07-11T04:11:02Z</dcterms:modified>
</cp:coreProperties>
</file>